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75" r:id="rId4"/>
    <p:sldId id="260" r:id="rId5"/>
    <p:sldId id="262" r:id="rId6"/>
    <p:sldId id="282" r:id="rId7"/>
    <p:sldId id="281" r:id="rId8"/>
    <p:sldId id="28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2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2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2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2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2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2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2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2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2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A50021"/>
    <a:srgbClr val="000099"/>
    <a:srgbClr val="FF00FF"/>
    <a:srgbClr val="000066"/>
    <a:srgbClr val="FF0000"/>
    <a:srgbClr val="FFFF99"/>
    <a:srgbClr val="00FF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9" autoAdjust="0"/>
    <p:restoredTop sz="93632" autoAdjust="0"/>
  </p:normalViewPr>
  <p:slideViewPr>
    <p:cSldViewPr>
      <p:cViewPr>
        <p:scale>
          <a:sx n="50" d="100"/>
          <a:sy n="50" d="100"/>
        </p:scale>
        <p:origin x="-10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0765B-2CB8-4D50-AB7B-29B65548A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DCBC1-E327-4062-AA7D-A4A05DF97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A8EDD-BF06-443E-86DD-4895A93AA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89A58-66A7-4625-AEB6-A1221BF51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BB787-7EA2-4F2B-A793-4CD212790E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6DD12-CA3C-449F-A504-E54842BBB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7ED7C-D3D8-4F75-B143-676A8BE68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C96B3-3B8F-4798-A2C9-97393D71C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D78BD-8FEC-46B1-8B2B-D4B95A3C7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505A5-DFB8-4F38-8057-EDC670F86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DB12-181D-4A44-A89D-88081437A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B306DF4-A71B-4855-8C7B-DCAFB2B39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>
            <p:ph type="title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Blue hills"/>
          <p:cNvPicPr>
            <a:picLocks noChangeAspect="1" noChangeArrowheads="1"/>
          </p:cNvPicPr>
          <p:nvPr/>
        </p:nvPicPr>
        <p:blipFill>
          <a:blip r:embed="rId2">
            <a:lum bright="54000" contrast="48000"/>
          </a:blip>
          <a:srcRect/>
          <a:stretch>
            <a:fillRect/>
          </a:stretch>
        </p:blipFill>
        <p:spPr bwMode="auto">
          <a:xfrm>
            <a:off x="0" y="0"/>
            <a:ext cx="9448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04800" y="0"/>
            <a:ext cx="8839200" cy="512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3600">
                <a:latin typeface="Arial" charset="0"/>
              </a:rPr>
              <a:t>     </a:t>
            </a:r>
            <a:endParaRPr lang="en-US" sz="3600" u="sng">
              <a:solidFill>
                <a:srgbClr val="A50021"/>
              </a:solidFill>
              <a:latin typeface="Arial" charset="0"/>
            </a:endParaRPr>
          </a:p>
          <a:p>
            <a:pPr marL="342900" indent="-342900" algn="ctr"/>
            <a:r>
              <a:rPr lang="en-US" sz="4000" u="sng">
                <a:solidFill>
                  <a:srgbClr val="A50021"/>
                </a:solidFill>
                <a:latin typeface="Arial" charset="0"/>
              </a:rPr>
              <a:t>Luyện từ và câu:</a:t>
            </a:r>
          </a:p>
          <a:p>
            <a:pPr marL="342900" indent="-342900">
              <a:buFontTx/>
              <a:buAutoNum type="arabicPeriod"/>
            </a:pPr>
            <a:r>
              <a:rPr lang="en-US" sz="4000">
                <a:solidFill>
                  <a:srgbClr val="FF0066"/>
                </a:solidFill>
                <a:latin typeface="Arial" charset="0"/>
              </a:rPr>
              <a:t> Kiểm tra bài cũ: </a:t>
            </a:r>
          </a:p>
          <a:p>
            <a:pPr marL="342900" indent="-342900" algn="ctr"/>
            <a:endParaRPr lang="en-US" sz="8000">
              <a:solidFill>
                <a:srgbClr val="A50021"/>
              </a:solidFill>
              <a:latin typeface="Arial" charset="0"/>
            </a:endParaRPr>
          </a:p>
          <a:p>
            <a:pPr marL="342900" indent="-342900"/>
            <a:endParaRPr lang="en-US" sz="3600">
              <a:solidFill>
                <a:srgbClr val="FF00FF"/>
              </a:solidFill>
              <a:latin typeface="Arial" charset="0"/>
            </a:endParaRPr>
          </a:p>
        </p:txBody>
      </p:sp>
      <p:pic>
        <p:nvPicPr>
          <p:cNvPr id="2054" name="Picture 14" descr="bui 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757863"/>
            <a:ext cx="12192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304800" y="2514600"/>
            <a:ext cx="79248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0066"/>
                </a:solidFill>
                <a:latin typeface="Arial" charset="0"/>
              </a:rPr>
              <a:t>* Đặt hai câu, trong </a:t>
            </a:r>
            <a:r>
              <a:rPr lang="vi-VN" sz="3600">
                <a:solidFill>
                  <a:srgbClr val="000066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000066"/>
                </a:solidFill>
                <a:latin typeface="Arial" charset="0"/>
              </a:rPr>
              <a:t>ó có một câu hỏi, một câu có dùng từ nghi vấn nh</a:t>
            </a:r>
            <a:r>
              <a:rPr lang="vi-VN" sz="3600">
                <a:solidFill>
                  <a:srgbClr val="000066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000066"/>
                </a:solidFill>
                <a:latin typeface="Arial" charset="0"/>
              </a:rPr>
              <a:t>ng không phải là câu hỏi (Gạch chân d</a:t>
            </a:r>
            <a:r>
              <a:rPr lang="vi-VN" sz="3600">
                <a:solidFill>
                  <a:srgbClr val="000066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000066"/>
                </a:solidFill>
                <a:latin typeface="Arial" charset="0"/>
              </a:rPr>
              <a:t>ới từ nghi vấn)</a:t>
            </a:r>
          </a:p>
          <a:p>
            <a:endParaRPr lang="en-US" sz="360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04800" y="4876800"/>
            <a:ext cx="533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 </a:t>
            </a:r>
            <a:r>
              <a:rPr lang="en-US" sz="3600">
                <a:solidFill>
                  <a:schemeClr val="tx1"/>
                </a:solidFill>
                <a:latin typeface="Arial" charset="0"/>
              </a:rPr>
              <a:t>* Câu hỏi dùng </a:t>
            </a:r>
            <a:r>
              <a:rPr lang="vi-VN" sz="3600">
                <a:solidFill>
                  <a:schemeClr val="tx1"/>
                </a:solidFill>
                <a:latin typeface="Arial" charset="0"/>
              </a:rPr>
              <a:t>đ</a:t>
            </a:r>
            <a:r>
              <a:rPr lang="en-US" sz="3600">
                <a:solidFill>
                  <a:schemeClr val="tx1"/>
                </a:solidFill>
                <a:latin typeface="Arial" charset="0"/>
              </a:rPr>
              <a:t>ể làm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anh_dep_7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lum bright="66000" contrast="-36000"/>
          </a:blip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noFill/>
          <a:ln>
            <a:miter lim="800000"/>
            <a:headEnd/>
            <a:tailEnd/>
          </a:ln>
        </p:spPr>
      </p:pic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0"/>
            <a:ext cx="914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000099"/>
                </a:solidFill>
                <a:latin typeface="Arial" charset="0"/>
              </a:rPr>
              <a:t>            </a:t>
            </a:r>
            <a:r>
              <a:rPr lang="en-US" sz="2400">
                <a:solidFill>
                  <a:srgbClr val="000099"/>
                </a:solidFill>
                <a:latin typeface="Arial" charset="0"/>
              </a:rPr>
              <a:t/>
            </a:r>
            <a:br>
              <a:rPr lang="en-US" sz="2400">
                <a:solidFill>
                  <a:srgbClr val="000099"/>
                </a:solidFill>
                <a:latin typeface="Arial" charset="0"/>
              </a:rPr>
            </a:br>
            <a:r>
              <a:rPr lang="en-US" sz="2400">
                <a:solidFill>
                  <a:srgbClr val="000099"/>
                </a:solidFill>
                <a:latin typeface="Arial" charset="0"/>
              </a:rPr>
              <a:t>  </a:t>
            </a:r>
            <a:r>
              <a:rPr lang="en-US" sz="2400" u="sng">
                <a:solidFill>
                  <a:srgbClr val="000099"/>
                </a:solidFill>
                <a:latin typeface="Arial" charset="0"/>
              </a:rPr>
              <a:t>Luyện từ và câu: </a:t>
            </a:r>
            <a:r>
              <a:rPr lang="en-US" sz="2400">
                <a:solidFill>
                  <a:srgbClr val="000099"/>
                </a:solidFill>
                <a:latin typeface="Arial" charset="0"/>
              </a:rPr>
              <a:t>                </a:t>
            </a:r>
            <a:r>
              <a:rPr lang="en-US" sz="3600">
                <a:solidFill>
                  <a:srgbClr val="FF0000"/>
                </a:solidFill>
                <a:latin typeface="Arial" charset="0"/>
              </a:rPr>
              <a:t/>
            </a:r>
            <a:br>
              <a:rPr lang="en-US" sz="3600">
                <a:solidFill>
                  <a:srgbClr val="FF0000"/>
                </a:solidFill>
                <a:latin typeface="Arial" charset="0"/>
              </a:rPr>
            </a:br>
            <a:endParaRPr lang="en-US" sz="240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3076" name="Picture 20" descr="bui 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476500"/>
            <a:ext cx="51816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304800" y="1143000"/>
            <a:ext cx="944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sz="4000" b="1">
                <a:solidFill>
                  <a:srgbClr val="FF0000"/>
                </a:solidFill>
                <a:latin typeface="Arial" charset="0"/>
              </a:rPr>
              <a:t>Dùng câu hỏi vào mục </a:t>
            </a:r>
            <a:r>
              <a:rPr lang="vi-VN" sz="40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4000" b="1">
                <a:solidFill>
                  <a:srgbClr val="FF0000"/>
                </a:solidFill>
                <a:latin typeface="Arial" charset="0"/>
              </a:rPr>
              <a:t>ích khác.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81000" y="1752600"/>
            <a:ext cx="845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2" grpId="0"/>
      <p:bldP spid="143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nh_dep_7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lum bright="78000" contrast="-42000"/>
          </a:blip>
          <a:srcRect/>
          <a:stretch>
            <a:fillRect/>
          </a:stretch>
        </p:blipFill>
        <p:spPr bwMode="auto">
          <a:xfrm>
            <a:off x="0" y="0"/>
            <a:ext cx="9601200" cy="6858000"/>
          </a:xfrm>
          <a:noFill/>
          <a:ln>
            <a:miter lim="800000"/>
            <a:headEnd/>
            <a:tailEnd/>
          </a:ln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9448800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                                </a:t>
            </a:r>
            <a:r>
              <a:rPr lang="en-US" sz="2000" b="1">
                <a:solidFill>
                  <a:srgbClr val="000099"/>
                </a:solidFill>
                <a:latin typeface="Arial" charset="0"/>
              </a:rPr>
              <a:t/>
            </a:r>
            <a:br>
              <a:rPr lang="en-US" sz="2000" b="1">
                <a:solidFill>
                  <a:srgbClr val="000099"/>
                </a:solidFill>
                <a:latin typeface="Arial" charset="0"/>
              </a:rPr>
            </a:br>
            <a:r>
              <a:rPr lang="en-US" sz="2000" b="1">
                <a:solidFill>
                  <a:srgbClr val="000099"/>
                </a:solidFill>
                <a:latin typeface="Arial" charset="0"/>
              </a:rPr>
              <a:t>                                                      </a:t>
            </a:r>
            <a:r>
              <a:rPr lang="en-US" sz="2000" b="1" u="sng">
                <a:solidFill>
                  <a:srgbClr val="000099"/>
                </a:solidFill>
                <a:latin typeface="Arial" charset="0"/>
              </a:rPr>
              <a:t>Luyện từ và câu: </a:t>
            </a:r>
            <a:br>
              <a:rPr lang="en-US" sz="2000" b="1" u="sng">
                <a:solidFill>
                  <a:srgbClr val="000099"/>
                </a:solidFill>
                <a:latin typeface="Arial" charset="0"/>
              </a:rPr>
            </a:b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                     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Dùng câu hỏi vào mục </a:t>
            </a:r>
            <a:r>
              <a:rPr lang="vi-VN" sz="3200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ích khác.</a:t>
            </a:r>
            <a:br>
              <a:rPr lang="en-US" sz="3200">
                <a:solidFill>
                  <a:srgbClr val="FF0000"/>
                </a:solidFill>
                <a:latin typeface="Arial" charset="0"/>
              </a:rPr>
            </a:br>
            <a:r>
              <a:rPr lang="en-US" sz="2400">
                <a:solidFill>
                  <a:srgbClr val="000099"/>
                </a:solidFill>
                <a:latin typeface="Arial" charset="0"/>
              </a:rPr>
              <a:t>    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3600" b="1">
                <a:solidFill>
                  <a:srgbClr val="000099"/>
                </a:solidFill>
                <a:latin typeface="Arial" charset="0"/>
              </a:rPr>
              <a:t>I. Nhận xét:</a:t>
            </a:r>
            <a:r>
              <a:rPr lang="en-US" sz="3600">
                <a:solidFill>
                  <a:srgbClr val="000099"/>
                </a:solidFill>
                <a:latin typeface="Arial" charset="0"/>
              </a:rPr>
              <a:t/>
            </a:r>
            <a:br>
              <a:rPr lang="en-US" sz="3600">
                <a:solidFill>
                  <a:srgbClr val="000099"/>
                </a:solidFill>
                <a:latin typeface="Arial" charset="0"/>
              </a:rPr>
            </a:br>
            <a:r>
              <a:rPr lang="en-US" sz="2800" b="1">
                <a:solidFill>
                  <a:srgbClr val="000099"/>
                </a:solidFill>
                <a:latin typeface="Arial" charset="0"/>
              </a:rPr>
              <a:t>1. Đọc lại </a:t>
            </a:r>
            <a:r>
              <a:rPr lang="vi-VN" sz="2800" b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000099"/>
                </a:solidFill>
                <a:latin typeface="Arial" charset="0"/>
              </a:rPr>
              <a:t>oạn </a:t>
            </a:r>
            <a:r>
              <a:rPr lang="vi-VN" sz="2800" b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000099"/>
                </a:solidFill>
                <a:latin typeface="Arial" charset="0"/>
              </a:rPr>
              <a:t>ối thoại giữa ông Hòn Rấm với chú bé Đất trong truyện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Chú Đất Nung:</a:t>
            </a:r>
            <a:r>
              <a:rPr lang="en-US" sz="2800" b="1">
                <a:solidFill>
                  <a:srgbClr val="000099"/>
                </a:solidFill>
                <a:latin typeface="Arial" charset="0"/>
              </a:rPr>
              <a:t/>
            </a:r>
            <a:br>
              <a:rPr lang="en-US" sz="2800" b="1">
                <a:solidFill>
                  <a:srgbClr val="000099"/>
                </a:solidFill>
                <a:latin typeface="Arial" charset="0"/>
              </a:rPr>
            </a:br>
            <a:r>
              <a:rPr lang="en-US" sz="2800" b="1">
                <a:solidFill>
                  <a:srgbClr val="000099"/>
                </a:solidFill>
                <a:latin typeface="Arial" charset="0"/>
              </a:rPr>
              <a:t>  Ông Hòn Rấm c</a:t>
            </a:r>
            <a:r>
              <a:rPr lang="vi-VN" sz="2800" b="1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800" b="1">
                <a:solidFill>
                  <a:srgbClr val="000099"/>
                </a:solidFill>
                <a:latin typeface="Arial" charset="0"/>
              </a:rPr>
              <a:t>ời bảo:</a:t>
            </a:r>
            <a:br>
              <a:rPr lang="en-US" sz="2800" b="1">
                <a:solidFill>
                  <a:srgbClr val="000099"/>
                </a:solidFill>
                <a:latin typeface="Arial" charset="0"/>
              </a:rPr>
            </a:br>
            <a:r>
              <a:rPr lang="en-US" sz="2800" b="1">
                <a:solidFill>
                  <a:srgbClr val="000099"/>
                </a:solidFill>
                <a:latin typeface="Arial" charset="0"/>
              </a:rPr>
              <a:t>  - Sao chú mày nhát thế? Đất có thể nung trong lửa kia mà! </a:t>
            </a:r>
            <a:br>
              <a:rPr lang="en-US" sz="2800" b="1">
                <a:solidFill>
                  <a:srgbClr val="000099"/>
                </a:solidFill>
                <a:latin typeface="Arial" charset="0"/>
              </a:rPr>
            </a:br>
            <a:r>
              <a:rPr lang="en-US" sz="2800" b="1">
                <a:solidFill>
                  <a:srgbClr val="000099"/>
                </a:solidFill>
                <a:latin typeface="Arial" charset="0"/>
              </a:rPr>
              <a:t>  Chú bé Đất ngạc nhiên hỏi lại:</a:t>
            </a:r>
            <a:br>
              <a:rPr lang="en-US" sz="2800" b="1">
                <a:solidFill>
                  <a:srgbClr val="000099"/>
                </a:solidFill>
                <a:latin typeface="Arial" charset="0"/>
              </a:rPr>
            </a:br>
            <a:r>
              <a:rPr lang="en-US" sz="2800" b="1">
                <a:solidFill>
                  <a:srgbClr val="000099"/>
                </a:solidFill>
                <a:latin typeface="Arial" charset="0"/>
              </a:rPr>
              <a:t>  - Nung ấy ạ?</a:t>
            </a:r>
            <a:br>
              <a:rPr lang="en-US" sz="2800" b="1">
                <a:solidFill>
                  <a:srgbClr val="000099"/>
                </a:solidFill>
                <a:latin typeface="Arial" charset="0"/>
              </a:rPr>
            </a:br>
            <a:r>
              <a:rPr lang="en-US" sz="2800" b="1">
                <a:solidFill>
                  <a:srgbClr val="000099"/>
                </a:solidFill>
                <a:latin typeface="Arial" charset="0"/>
              </a:rPr>
              <a:t>  - Chứ sao? Đã là ng</a:t>
            </a:r>
            <a:r>
              <a:rPr lang="vi-VN" sz="2800" b="1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800" b="1">
                <a:solidFill>
                  <a:srgbClr val="000099"/>
                </a:solidFill>
                <a:latin typeface="Arial" charset="0"/>
              </a:rPr>
              <a:t>ời thì phải dám xông pha, làm </a:t>
            </a:r>
            <a:r>
              <a:rPr lang="vi-VN" sz="2800" b="1">
                <a:solidFill>
                  <a:srgbClr val="000099"/>
                </a:solidFill>
                <a:latin typeface="Arial" charset="0"/>
              </a:rPr>
              <a:t>đư</a:t>
            </a:r>
            <a:r>
              <a:rPr lang="en-US" sz="2800" b="1">
                <a:solidFill>
                  <a:srgbClr val="000099"/>
                </a:solidFill>
                <a:latin typeface="Arial" charset="0"/>
              </a:rPr>
              <a:t>ợc nhiều việc có ích. </a:t>
            </a:r>
            <a:br>
              <a:rPr lang="en-US" sz="2800" b="1">
                <a:solidFill>
                  <a:srgbClr val="000099"/>
                </a:solidFill>
                <a:latin typeface="Arial" charset="0"/>
              </a:rPr>
            </a:br>
            <a:endParaRPr lang="en-US" sz="2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533400" y="46482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419100" y="3771900"/>
            <a:ext cx="3352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533400" y="5029200"/>
            <a:ext cx="1409700" cy="19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4" grpId="0" animBg="1"/>
      <p:bldP spid="327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z="4800" smtClean="0"/>
          </a:p>
        </p:txBody>
      </p:sp>
      <p:pic>
        <p:nvPicPr>
          <p:cNvPr id="5123" name="Picture 4" descr="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lum bright="42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0" y="0"/>
            <a:ext cx="9448800" cy="6858000"/>
          </a:xfrm>
          <a:noFill/>
          <a:ln>
            <a:miter lim="800000"/>
            <a:headEnd/>
            <a:tailEnd/>
          </a:ln>
        </p:spPr>
      </p:pic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81000" y="0"/>
            <a:ext cx="8763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600" i="1">
                <a:solidFill>
                  <a:srgbClr val="000099"/>
                </a:solidFill>
                <a:latin typeface="Arial" charset="0"/>
              </a:rPr>
              <a:t/>
            </a:r>
            <a:br>
              <a:rPr lang="en-US" sz="3600" i="1">
                <a:solidFill>
                  <a:srgbClr val="000099"/>
                </a:solidFill>
                <a:latin typeface="Arial" charset="0"/>
              </a:rPr>
            </a:br>
            <a:r>
              <a:rPr lang="en-US" sz="3600">
                <a:solidFill>
                  <a:srgbClr val="000099"/>
                </a:solidFill>
                <a:latin typeface="Arial" charset="0"/>
              </a:rPr>
              <a:t>   </a:t>
            </a:r>
            <a:r>
              <a:rPr lang="en-US" sz="3600" u="sng">
                <a:solidFill>
                  <a:srgbClr val="000099"/>
                </a:solidFill>
                <a:latin typeface="Arial" charset="0"/>
              </a:rPr>
              <a:t>Luyện từ và câu:</a:t>
            </a:r>
          </a:p>
          <a:p>
            <a:pPr algn="ctr">
              <a:spcBef>
                <a:spcPct val="0"/>
              </a:spcBef>
            </a:pPr>
            <a:r>
              <a:rPr lang="en-US" sz="36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3600">
                <a:solidFill>
                  <a:srgbClr val="FF0000"/>
                </a:solidFill>
                <a:latin typeface="Arial" charset="0"/>
              </a:rPr>
              <a:t>Dùng câu hỏi vào mục </a:t>
            </a:r>
            <a:r>
              <a:rPr lang="vi-VN" sz="3600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FF0000"/>
                </a:solidFill>
                <a:latin typeface="Arial" charset="0"/>
              </a:rPr>
              <a:t>ích khác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81000" y="1676400"/>
            <a:ext cx="8763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 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2. Theo em, các câu hỏi của ông Hòn Rấm có dùng </a:t>
            </a:r>
            <a:r>
              <a:rPr lang="vi-VN" sz="28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ể hỏi về </a:t>
            </a:r>
            <a:r>
              <a:rPr lang="vi-VN" sz="28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iều ch</a:t>
            </a:r>
            <a:r>
              <a:rPr lang="vi-VN" sz="2800" b="1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a biết không? Nếu không, chúng </a:t>
            </a:r>
            <a:r>
              <a:rPr lang="vi-VN" sz="2800" b="1">
                <a:solidFill>
                  <a:srgbClr val="FF0066"/>
                </a:solidFill>
                <a:latin typeface="Arial" charset="0"/>
              </a:rPr>
              <a:t>đư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ợc dùng làm gì?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57200" y="2971800"/>
            <a:ext cx="8686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Phân tích câu hỏi:</a:t>
            </a:r>
            <a:br>
              <a:rPr lang="en-US" sz="2800" b="1">
                <a:solidFill>
                  <a:srgbClr val="FF0066"/>
                </a:solidFill>
                <a:latin typeface="Arial" charset="0"/>
              </a:rPr>
            </a:br>
            <a:r>
              <a:rPr lang="en-US" sz="2800" b="1">
                <a:solidFill>
                  <a:srgbClr val="FF0066"/>
                </a:solidFill>
                <a:latin typeface="Arial" charset="0"/>
              </a:rPr>
              <a:t>- Câu hỏi của ông Hòn Rấm: “Sao chú mày nhát thế?” có dùng </a:t>
            </a:r>
            <a:r>
              <a:rPr lang="vi-VN" sz="28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ể hỏi về </a:t>
            </a:r>
            <a:r>
              <a:rPr lang="vi-VN" sz="28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iều ch</a:t>
            </a:r>
            <a:r>
              <a:rPr lang="vi-VN" sz="2800" b="1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a biết không? Vậy câu hỏi này dùng </a:t>
            </a:r>
            <a:r>
              <a:rPr lang="vi-VN" sz="28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ể làm gì?</a:t>
            </a:r>
          </a:p>
          <a:p>
            <a:pPr>
              <a:spcBef>
                <a:spcPct val="0"/>
              </a:spcBef>
            </a:pPr>
            <a:endParaRPr lang="en-US" sz="2800" b="1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- Câu “Chứ sao?” của ông Hòn Rấm có dùng </a:t>
            </a:r>
            <a:r>
              <a:rPr lang="vi-VN" sz="28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ể hỏi </a:t>
            </a:r>
            <a:r>
              <a:rPr lang="vi-VN" sz="28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iều gì không?</a:t>
            </a:r>
          </a:p>
          <a:p>
            <a:pPr>
              <a:spcBef>
                <a:spcPct val="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 Vậy câu hỏi này có tác dụng gì?</a:t>
            </a:r>
            <a:endParaRPr lang="en-US" sz="2800" b="1">
              <a:latin typeface="Arial" charset="0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685800" y="1981200"/>
            <a:ext cx="7924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" charset="0"/>
              </a:rPr>
              <a:t>* 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Nhận xét:- Có những câu hỏi không dùng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ể hỏi về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iều mình ch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ư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a biết mà còn dùng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ể thể hiện thái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ộ khen, chê  hay khẳng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ịnh, phủ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ịnh một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iều gì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ó.</a:t>
            </a:r>
          </a:p>
          <a:p>
            <a:endParaRPr lang="en-US" sz="2800" b="1">
              <a:latin typeface="Arial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57200" y="4343400"/>
            <a:ext cx="83058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66"/>
                </a:solidFill>
                <a:latin typeface="Arial" charset="0"/>
              </a:rPr>
              <a:t>3. Trong Nhà v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ă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 hoá, em và bạn say s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a trao 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ổi với nhau về bộ phim 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ang xem. Bỗng có ng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ời bên cạnh bảo: “Các cháu có thể nói nhỏ h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ơ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 không?” Em hiểu câu hỏi ấy có ý nghĩa gì?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57200" y="3657600"/>
            <a:ext cx="8001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" charset="0"/>
              </a:rPr>
              <a:t>*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Nhận xét: - Nhiều khi câu hỏi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đư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ợc dùng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ể thể hiện lời yêu cầu, mong muốn một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iều gì </a:t>
            </a:r>
            <a:r>
              <a:rPr lang="vi-VN" sz="2800" b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69" grpId="0"/>
      <p:bldP spid="15369" grpId="1"/>
      <p:bldP spid="15370" grpId="0"/>
      <p:bldP spid="15370" grpId="1"/>
      <p:bldP spid="15371" grpId="0"/>
      <p:bldP spid="15371" grpId="1"/>
      <p:bldP spid="15372" grpId="0"/>
      <p:bldP spid="15372" grpId="1"/>
      <p:bldP spid="153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adiantWallpapersCollection14"/>
          <p:cNvPicPr>
            <a:picLocks noChangeAspect="1" noChangeArrowheads="1"/>
          </p:cNvPicPr>
          <p:nvPr/>
        </p:nvPicPr>
        <p:blipFill>
          <a:blip r:embed="rId2">
            <a:lum bright="66000" contras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0"/>
            <a:ext cx="9296400" cy="6708775"/>
          </a:xfrm>
          <a:prstGeom prst="rect">
            <a:avLst/>
          </a:prstGeom>
          <a:noFill/>
          <a:ln w="9525">
            <a:solidFill>
              <a:srgbClr val="99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endParaRPr lang="en-US" sz="2800">
              <a:solidFill>
                <a:srgbClr val="000099"/>
              </a:solidFill>
              <a:latin typeface="Arial" charset="0"/>
            </a:endParaRPr>
          </a:p>
          <a:p>
            <a:pPr marL="342900" indent="-342900" algn="ctr"/>
            <a:r>
              <a:rPr lang="en-US" sz="28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800" b="1" u="sng">
                <a:solidFill>
                  <a:srgbClr val="000099"/>
                </a:solidFill>
                <a:latin typeface="Arial" charset="0"/>
              </a:rPr>
              <a:t>Luyện từ và câu:</a:t>
            </a:r>
          </a:p>
          <a:p>
            <a:pPr marL="342900" indent="-342900"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Dùng câu hỏi vào mục </a:t>
            </a:r>
            <a:r>
              <a:rPr lang="vi-VN" sz="3200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ích khác.</a:t>
            </a:r>
          </a:p>
          <a:p>
            <a:pPr marL="342900" indent="-342900" algn="ctr"/>
            <a:endParaRPr lang="en-US" sz="3200">
              <a:solidFill>
                <a:srgbClr val="FF0000"/>
              </a:solidFill>
              <a:latin typeface="Arial" charset="0"/>
            </a:endParaRPr>
          </a:p>
          <a:p>
            <a:pPr marL="342900" indent="-342900"/>
            <a:r>
              <a:rPr lang="en-US" sz="1800" b="1">
                <a:solidFill>
                  <a:srgbClr val="FF0000"/>
                </a:solidFill>
                <a:latin typeface="Arial" charset="0"/>
              </a:rPr>
              <a:t>     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II. Ghi nhớ :</a:t>
            </a:r>
          </a:p>
          <a:p>
            <a:pPr marL="342900" indent="-342900"/>
            <a:r>
              <a:rPr lang="en-US">
                <a:solidFill>
                  <a:srgbClr val="FF0000"/>
                </a:solidFill>
                <a:latin typeface="Arial" charset="0"/>
              </a:rPr>
              <a:t>    </a:t>
            </a:r>
            <a:r>
              <a:rPr lang="en-US" sz="3200" b="1" i="1">
                <a:solidFill>
                  <a:srgbClr val="6600CC"/>
                </a:solidFill>
                <a:latin typeface="Arial" charset="0"/>
              </a:rPr>
              <a:t>Nhiều khi, ta có thể dùng câu hỏi </a:t>
            </a:r>
            <a:r>
              <a:rPr lang="vi-VN" sz="3200" b="1" i="1">
                <a:solidFill>
                  <a:srgbClr val="6600CC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6600CC"/>
                </a:solidFill>
                <a:latin typeface="Arial" charset="0"/>
              </a:rPr>
              <a:t>ể thể hiện:</a:t>
            </a:r>
          </a:p>
          <a:p>
            <a:pPr marL="342900" indent="-342900"/>
            <a:r>
              <a:rPr lang="en-US" sz="3200" i="1">
                <a:solidFill>
                  <a:srgbClr val="FF0000"/>
                </a:solidFill>
                <a:latin typeface="Arial" charset="0"/>
              </a:rPr>
              <a:t>                   </a:t>
            </a:r>
            <a:r>
              <a:rPr lang="en-US" sz="3200" b="1" i="1">
                <a:solidFill>
                  <a:srgbClr val="6600CC"/>
                </a:solidFill>
                <a:latin typeface="Arial" charset="0"/>
              </a:rPr>
              <a:t>1. Thái </a:t>
            </a:r>
            <a:r>
              <a:rPr lang="vi-VN" sz="3200" b="1" i="1">
                <a:solidFill>
                  <a:srgbClr val="6600CC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6600CC"/>
                </a:solidFill>
                <a:latin typeface="Arial" charset="0"/>
              </a:rPr>
              <a:t>ộ khen, chê.</a:t>
            </a:r>
          </a:p>
          <a:p>
            <a:pPr marL="342900" indent="-342900"/>
            <a:r>
              <a:rPr lang="en-US" sz="3200" b="1" i="1">
                <a:solidFill>
                  <a:srgbClr val="6600CC"/>
                </a:solidFill>
                <a:latin typeface="Arial" charset="0"/>
              </a:rPr>
              <a:t>                   2. Sự khẳng </a:t>
            </a:r>
            <a:r>
              <a:rPr lang="vi-VN" sz="3200" b="1" i="1">
                <a:solidFill>
                  <a:srgbClr val="6600CC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6600CC"/>
                </a:solidFill>
                <a:latin typeface="Arial" charset="0"/>
              </a:rPr>
              <a:t>ịnh, phủ </a:t>
            </a:r>
            <a:r>
              <a:rPr lang="vi-VN" sz="3200" b="1" i="1">
                <a:solidFill>
                  <a:srgbClr val="6600CC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6600CC"/>
                </a:solidFill>
                <a:latin typeface="Arial" charset="0"/>
              </a:rPr>
              <a:t>ịnh.</a:t>
            </a:r>
          </a:p>
          <a:p>
            <a:pPr marL="342900" indent="-342900"/>
            <a:r>
              <a:rPr lang="en-US" sz="3200" b="1" i="1">
                <a:solidFill>
                  <a:srgbClr val="6600CC"/>
                </a:solidFill>
                <a:latin typeface="Arial" charset="0"/>
              </a:rPr>
              <a:t>                   3. Yêu cầu, mong muốn...</a:t>
            </a:r>
          </a:p>
          <a:p>
            <a:pPr marL="342900" indent="-342900"/>
            <a:r>
              <a:rPr lang="en-US" sz="2000" b="1" i="1">
                <a:solidFill>
                  <a:srgbClr val="6600CC"/>
                </a:solidFill>
                <a:latin typeface="Arial" charset="0"/>
              </a:rPr>
              <a:t>               </a:t>
            </a:r>
            <a:endParaRPr lang="en-US" b="1" i="1">
              <a:solidFill>
                <a:srgbClr val="6600CC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381000" y="0"/>
            <a:ext cx="80010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endParaRPr lang="en-US" sz="2800" b="1" i="1">
              <a:solidFill>
                <a:srgbClr val="000099"/>
              </a:solidFill>
              <a:latin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US" sz="2800" u="sng">
                <a:solidFill>
                  <a:srgbClr val="000099"/>
                </a:solidFill>
                <a:latin typeface="Arial" charset="0"/>
              </a:rPr>
              <a:t>Luyện từ và câu</a:t>
            </a:r>
          </a:p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Dùng câu hỏi vào mục </a:t>
            </a:r>
            <a:r>
              <a:rPr lang="vi-VN" sz="3200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ích khác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.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1371600"/>
            <a:ext cx="7924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3200" b="1">
                <a:solidFill>
                  <a:schemeClr val="tx1"/>
                </a:solidFill>
                <a:latin typeface="Arial" charset="0"/>
              </a:rPr>
              <a:t>III. Luyện tập:</a:t>
            </a:r>
            <a:r>
              <a:rPr lang="en-US" b="1">
                <a:solidFill>
                  <a:srgbClr val="660033"/>
                </a:solidFill>
                <a:latin typeface="Arial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2800" b="1">
                <a:solidFill>
                  <a:srgbClr val="660033"/>
                </a:solidFill>
                <a:latin typeface="Arial" charset="0"/>
              </a:rPr>
              <a:t>Bài 1: Các câu hỏi sau </a:t>
            </a:r>
            <a:r>
              <a:rPr lang="vi-VN" sz="2800" b="1">
                <a:solidFill>
                  <a:srgbClr val="660033"/>
                </a:solidFill>
                <a:latin typeface="Arial" charset="0"/>
              </a:rPr>
              <a:t>đư</a:t>
            </a:r>
            <a:r>
              <a:rPr lang="en-US" sz="2800" b="1">
                <a:solidFill>
                  <a:srgbClr val="660033"/>
                </a:solidFill>
                <a:latin typeface="Arial" charset="0"/>
              </a:rPr>
              <a:t>ợc dùng làm gì?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0" y="2667000"/>
            <a:ext cx="50292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a. Dỗ mãi mà em bé vẫn khóc, mẹ bảo: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“ Có nín 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i không?</a:t>
            </a:r>
            <a:r>
              <a:rPr lang="en-US" sz="2000" b="1">
                <a:latin typeface="Arial" charset="0"/>
              </a:rPr>
              <a:t> Các chị ấy c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ời cho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ây này.”</a:t>
            </a:r>
          </a:p>
          <a:p>
            <a:r>
              <a:rPr lang="en-US" sz="2000" b="1">
                <a:latin typeface="Arial" charset="0"/>
              </a:rPr>
              <a:t>b. Ánh mắt các bạn nhìn tôi nh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 trách móc: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“ Vì sao cậu lại làm phiền lòng cô nh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 vậy?”</a:t>
            </a:r>
          </a:p>
          <a:p>
            <a:r>
              <a:rPr lang="en-US" sz="2000" b="1">
                <a:latin typeface="Arial" charset="0"/>
              </a:rPr>
              <a:t>c. Chị tôi c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ời: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“ Em vẽ thế này mà bảo là con ngựa à?”</a:t>
            </a:r>
          </a:p>
          <a:p>
            <a:r>
              <a:rPr lang="en-US" sz="2000" b="1">
                <a:latin typeface="Arial" charset="0"/>
              </a:rPr>
              <a:t>d. Bà cụ hỏi một ng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ời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ang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ứng v</a:t>
            </a:r>
            <a:r>
              <a:rPr lang="vi-VN" sz="2000" b="1">
                <a:latin typeface="Arial" charset="0"/>
              </a:rPr>
              <a:t>ơ</a:t>
            </a:r>
            <a:r>
              <a:rPr lang="en-US" sz="2000" b="1">
                <a:latin typeface="Arial" charset="0"/>
              </a:rPr>
              <a:t> vẩn tr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ớc bến xe: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“ Chú có thể xem giúp tôi  mấy giờ có xe 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i miền Đông không?”</a:t>
            </a:r>
          </a:p>
          <a:p>
            <a:endParaRPr lang="en-US" sz="2000" b="1"/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4876800" y="2895600"/>
            <a:ext cx="426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5181600" y="2667000"/>
            <a:ext cx="39624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Câu hỏi </a:t>
            </a: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ợc mẹ dùng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ể bảo con nín khóc thể hiện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yêu cầu.</a:t>
            </a:r>
          </a:p>
          <a:p>
            <a:pPr>
              <a:buFontTx/>
              <a:buChar char="-"/>
            </a:pPr>
            <a:r>
              <a:rPr lang="en-US" sz="2000" b="1">
                <a:latin typeface="Arial" charset="0"/>
              </a:rPr>
              <a:t> Câu hỏi </a:t>
            </a: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ợc bạn dùng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ể thể hiện ý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chê trách.</a:t>
            </a:r>
          </a:p>
          <a:p>
            <a:pPr>
              <a:buFontTx/>
              <a:buChar char="-"/>
            </a:pPr>
            <a:r>
              <a:rPr lang="en-US" sz="2000" b="1">
                <a:latin typeface="Arial" charset="0"/>
              </a:rPr>
              <a:t> Câu hỏi </a:t>
            </a: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ợc chị  dùng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ể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chê </a:t>
            </a:r>
            <a:r>
              <a:rPr lang="en-US" sz="2000" b="1">
                <a:latin typeface="Arial" charset="0"/>
              </a:rPr>
              <a:t>em vẽ ngựa không giống.</a:t>
            </a:r>
          </a:p>
          <a:p>
            <a:pPr>
              <a:buFontTx/>
              <a:buChar char="-"/>
            </a:pPr>
            <a:r>
              <a:rPr lang="en-US" sz="2000" b="1">
                <a:latin typeface="Arial" charset="0"/>
              </a:rPr>
              <a:t> Câu hỏi </a:t>
            </a: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ợc bà cụ dùng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ể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nhờ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cậy</a:t>
            </a:r>
            <a:r>
              <a:rPr lang="en-US" sz="2000" b="1">
                <a:latin typeface="Arial" charset="0"/>
              </a:rPr>
              <a:t> giúp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ỡ.</a:t>
            </a:r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>
            <a:off x="5029200" y="2667000"/>
            <a:ext cx="0" cy="350520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457200" y="0"/>
            <a:ext cx="82296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endParaRPr lang="en-US" sz="2800" b="1" i="1">
              <a:solidFill>
                <a:srgbClr val="000099"/>
              </a:solidFill>
              <a:latin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US" sz="2800" u="sng">
                <a:solidFill>
                  <a:srgbClr val="000099"/>
                </a:solidFill>
                <a:latin typeface="Arial" charset="0"/>
              </a:rPr>
              <a:t>Luyện từ và câu</a:t>
            </a:r>
          </a:p>
          <a:p>
            <a:pPr algn="ctr">
              <a:spcBef>
                <a:spcPct val="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Dùng câu hỏi vào mục </a:t>
            </a:r>
            <a:r>
              <a:rPr lang="vi-VN" sz="3200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ích khác.</a:t>
            </a:r>
          </a:p>
          <a:p>
            <a:pPr algn="ctr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0" y="1371600"/>
            <a:ext cx="88392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>
                <a:latin typeface="Arial" charset="0"/>
              </a:rPr>
              <a:t>Bài 2</a:t>
            </a:r>
            <a:r>
              <a:rPr lang="en-US" sz="2600">
                <a:latin typeface="Arial" charset="0"/>
              </a:rPr>
              <a:t>: Đặt câu phù hợp với các tình huống cho sau </a:t>
            </a:r>
            <a:r>
              <a:rPr lang="vi-VN" sz="2600">
                <a:latin typeface="Arial" charset="0"/>
              </a:rPr>
              <a:t>đ</a:t>
            </a:r>
            <a:r>
              <a:rPr lang="en-US" sz="2600">
                <a:latin typeface="Arial" charset="0"/>
              </a:rPr>
              <a:t>ây: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81000" y="1995488"/>
            <a:ext cx="8229600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lphaLcParenR"/>
            </a:pPr>
            <a:r>
              <a:rPr lang="en-US" sz="2000" b="1">
                <a:latin typeface="Arial" charset="0"/>
              </a:rPr>
              <a:t>Trong giờ sinh hoạt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ầu tuần của toàn tr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ờng, em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ang ch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m chú nghe cô hiệu tr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ởng nói thì một bạn ngồi cạnh hỏi chuyện em. Em hãy dùng hình thức câu hỏi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ể nói với bạn: chờ xong giờ sinh hoạt sẽ nói chuyện.</a:t>
            </a:r>
          </a:p>
          <a:p>
            <a:pPr marL="342900" indent="-342900"/>
            <a:r>
              <a:rPr lang="en-US" sz="2000" b="1">
                <a:latin typeface="Arial" charset="0"/>
              </a:rPr>
              <a:t>b) Đến nhà một bạn cùng lớp, em thấy nhà rất sạch sẽ,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ồ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ạc sắp xếp gọn gàng, ng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n nắp. Hãy dùng hình thức câu hỏi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ể khen bạn .</a:t>
            </a:r>
          </a:p>
          <a:p>
            <a:pPr marL="342900" indent="-342900"/>
            <a:r>
              <a:rPr lang="en-US" sz="2000" b="1">
                <a:latin typeface="Arial" charset="0"/>
              </a:rPr>
              <a:t>c) Trong giờ kiểm tra, em làm sai một bài tập, mãi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ến khi về nhà em mới nghĩ ra. Em có thể tự trách mình bằng câu hỏi nh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 thế nào ?</a:t>
            </a:r>
          </a:p>
          <a:p>
            <a:pPr marL="342900" indent="-342900"/>
            <a:r>
              <a:rPr lang="en-US" sz="2000" b="1">
                <a:latin typeface="Arial" charset="0"/>
              </a:rPr>
              <a:t>d) Em và các bạn trao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ổi về các trò ch</a:t>
            </a:r>
            <a:r>
              <a:rPr lang="vi-VN" sz="2000" b="1">
                <a:latin typeface="Arial" charset="0"/>
              </a:rPr>
              <a:t>ơ</a:t>
            </a:r>
            <a:r>
              <a:rPr lang="en-US" sz="2000" b="1">
                <a:latin typeface="Arial" charset="0"/>
              </a:rPr>
              <a:t>i. Bạn Linh bảo: “ Đá cầu là thích nhất.” Bạn Nam lại nói: “ Ch</a:t>
            </a:r>
            <a:r>
              <a:rPr lang="vi-VN" sz="2000" b="1">
                <a:latin typeface="Arial" charset="0"/>
              </a:rPr>
              <a:t>ơ</a:t>
            </a:r>
            <a:r>
              <a:rPr lang="en-US" sz="2000" b="1">
                <a:latin typeface="Arial" charset="0"/>
              </a:rPr>
              <a:t>i bi thích h</a:t>
            </a:r>
            <a:r>
              <a:rPr lang="vi-VN" sz="2000" b="1">
                <a:latin typeface="Arial" charset="0"/>
              </a:rPr>
              <a:t>ơ</a:t>
            </a:r>
            <a:r>
              <a:rPr lang="en-US" sz="2000" b="1">
                <a:latin typeface="Arial" charset="0"/>
              </a:rPr>
              <a:t>n.” Em hãy dùng hình thức câu hỏi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ể nêu ý kiến của mình: ch</a:t>
            </a:r>
            <a:r>
              <a:rPr lang="vi-VN" sz="2000" b="1">
                <a:latin typeface="Arial" charset="0"/>
              </a:rPr>
              <a:t>ơ</a:t>
            </a:r>
            <a:r>
              <a:rPr lang="en-US" sz="2000" b="1">
                <a:latin typeface="Arial" charset="0"/>
              </a:rPr>
              <a:t>i diều cũng thú vị.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  <p:bldP spid="430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914400" y="381000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81000" y="0"/>
            <a:ext cx="8763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200" i="1">
                <a:solidFill>
                  <a:srgbClr val="000099"/>
                </a:solidFill>
                <a:latin typeface="Arial" charset="0"/>
              </a:rPr>
              <a:t/>
            </a:r>
            <a:br>
              <a:rPr lang="en-US" sz="3200" i="1">
                <a:solidFill>
                  <a:srgbClr val="000099"/>
                </a:solidFill>
                <a:latin typeface="Arial" charset="0"/>
              </a:rPr>
            </a:br>
            <a:r>
              <a:rPr lang="en-US" sz="3200">
                <a:solidFill>
                  <a:srgbClr val="000099"/>
                </a:solidFill>
                <a:latin typeface="Arial" charset="0"/>
              </a:rPr>
              <a:t>   </a:t>
            </a:r>
            <a:r>
              <a:rPr lang="en-US" sz="3200" u="sng">
                <a:solidFill>
                  <a:srgbClr val="000099"/>
                </a:solidFill>
                <a:latin typeface="Arial" charset="0"/>
              </a:rPr>
              <a:t>Luyện từ và câu:</a:t>
            </a:r>
          </a:p>
          <a:p>
            <a:pPr algn="ctr">
              <a:spcBef>
                <a:spcPct val="0"/>
              </a:spcBef>
            </a:pPr>
            <a:r>
              <a:rPr lang="en-US" sz="32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Dùng câu hỏi vào mục </a:t>
            </a:r>
            <a:r>
              <a:rPr lang="vi-VN" sz="3200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ích khác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457200" y="2286000"/>
            <a:ext cx="8686800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200" b="1">
                <a:latin typeface="Arial" charset="0"/>
              </a:rPr>
              <a:t>Bài 3</a:t>
            </a:r>
            <a:r>
              <a:rPr lang="en-US" sz="4800">
                <a:latin typeface="Arial" charset="0"/>
              </a:rPr>
              <a:t>:</a:t>
            </a:r>
            <a:endParaRPr lang="en-US" sz="2800">
              <a:latin typeface="Arial" charset="0"/>
            </a:endParaRPr>
          </a:p>
          <a:p>
            <a:pPr marL="342900" indent="-342900"/>
            <a:r>
              <a:rPr lang="en-US" sz="2800" b="1">
                <a:latin typeface="Arial" charset="0"/>
              </a:rPr>
              <a:t>Hãy nêu một vài tình huống có thể dùng câu hỏi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ể:</a:t>
            </a:r>
          </a:p>
          <a:p>
            <a:pPr marL="342900" indent="-342900">
              <a:buFontTx/>
              <a:buAutoNum type="alphaLcParenR"/>
            </a:pPr>
            <a:r>
              <a:rPr lang="en-US" sz="2800" b="1">
                <a:latin typeface="Arial" charset="0"/>
              </a:rPr>
              <a:t>Tỏ thái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ộ khen, chê.</a:t>
            </a:r>
          </a:p>
          <a:p>
            <a:pPr marL="342900" indent="-342900"/>
            <a:r>
              <a:rPr lang="en-US" sz="2800" b="1">
                <a:latin typeface="Arial" charset="0"/>
              </a:rPr>
              <a:t>b)  Khẳng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ịnh, phủ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ịnh.</a:t>
            </a:r>
          </a:p>
          <a:p>
            <a:pPr marL="342900" indent="-342900"/>
            <a:r>
              <a:rPr lang="en-US" sz="2800" b="1">
                <a:latin typeface="Arial" charset="0"/>
              </a:rPr>
              <a:t>c) Thể hiện yêu cầu, mong muốn.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/>
      <p:bldP spid="4506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637</TotalTime>
  <Words>811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.VnTime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5ngµy 4 th¸ng 12 n¨m 2008 LuyÖn tõ vµ c©u:  1. KiÓm tra bµi cò:  * §Æt hai c©u, trong ®ã cã mét c©u hái; mét c©u dïng tõ nghi vÊn( g¹ch ch©n d­íi tõ nghi vÊn) * C©u hái dïng ®</dc:title>
  <dc:creator>k</dc:creator>
  <cp:lastModifiedBy>CSTeam</cp:lastModifiedBy>
  <cp:revision>59</cp:revision>
  <dcterms:created xsi:type="dcterms:W3CDTF">2008-11-30T08:52:17Z</dcterms:created>
  <dcterms:modified xsi:type="dcterms:W3CDTF">2016-06-30T01:41:13Z</dcterms:modified>
</cp:coreProperties>
</file>